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22"/>
  </p:notesMasterIdLst>
  <p:sldIdLst>
    <p:sldId id="256" r:id="rId3"/>
    <p:sldId id="1750" r:id="rId4"/>
    <p:sldId id="258" r:id="rId5"/>
    <p:sldId id="1774" r:id="rId6"/>
    <p:sldId id="1777" r:id="rId7"/>
    <p:sldId id="1778" r:id="rId8"/>
    <p:sldId id="1730" r:id="rId9"/>
    <p:sldId id="1724" r:id="rId10"/>
    <p:sldId id="1725" r:id="rId11"/>
    <p:sldId id="1726" r:id="rId12"/>
    <p:sldId id="1727" r:id="rId13"/>
    <p:sldId id="1729" r:id="rId14"/>
    <p:sldId id="1751" r:id="rId15"/>
    <p:sldId id="1776" r:id="rId16"/>
    <p:sldId id="1779" r:id="rId17"/>
    <p:sldId id="1780" r:id="rId18"/>
    <p:sldId id="1728" r:id="rId19"/>
    <p:sldId id="1773" r:id="rId20"/>
    <p:sldId id="172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佳伟" initials="刘佳伟" lastIdx="1" clrIdx="0">
    <p:extLst>
      <p:ext uri="{19B8F6BF-5375-455C-9EA6-DF929625EA0E}">
        <p15:presenceInfo xmlns:p15="http://schemas.microsoft.com/office/powerpoint/2012/main" userId="刘佳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9E9"/>
    <a:srgbClr val="996633"/>
    <a:srgbClr val="FCBA40"/>
    <a:srgbClr val="39BAE8"/>
    <a:srgbClr val="42BDE9"/>
    <a:srgbClr val="FF83A9"/>
    <a:srgbClr val="FFBFBE"/>
    <a:srgbClr val="92D9F2"/>
    <a:srgbClr val="E6E6E6"/>
    <a:srgbClr val="FFD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6201" autoAdjust="0"/>
  </p:normalViewPr>
  <p:slideViewPr>
    <p:cSldViewPr snapToGrid="0">
      <p:cViewPr varScale="1">
        <p:scale>
          <a:sx n="129" d="100"/>
          <a:sy n="129" d="100"/>
        </p:scale>
        <p:origin x="4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2019/10/7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nler" TargetMode="External"/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jp/cookbook/opencv_mat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find-center-of-blob-centroid-using-opencv-cpp-pyth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earnopencv.com/how-to-select-a-bounding-box-roi-in-opencv-cpp-python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oderun.ca/programming/doxygen/opencv/classcv_1_1Mat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1.0/d3/d63/classcv_1_1Mat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2419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Second Training</a:t>
            </a:r>
          </a:p>
          <a:p>
            <a:r>
              <a:rPr lang="en-US" altLang="zh-CN" sz="1600" dirty="0">
                <a:latin typeface="Constantia" panose="02030602050306030303" pitchFamily="18" charset="0"/>
              </a:rPr>
              <a:t>Image &amp; cv::Mat Memory Layout &amp; Thresholding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>
                <a:latin typeface="Bookman Old Style" panose="02050604050505020204" pitchFamily="18" charset="0"/>
              </a:rPr>
              <a:t>2019/10/07</a:t>
            </a:r>
            <a:endParaRPr lang="zh-CN" altLang="en-US" dirty="0">
              <a:latin typeface="Bookman Old Style" panose="0205060405050502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53D3C1-81FF-424D-9FC7-F6B4982CE30C}"/>
              </a:ext>
            </a:extLst>
          </p:cNvPr>
          <p:cNvSpPr txBox="1"/>
          <p:nvPr/>
        </p:nvSpPr>
        <p:spPr>
          <a:xfrm>
            <a:off x="282632" y="266008"/>
            <a:ext cx="2710999" cy="6463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Please star this guy QAQ </a:t>
            </a:r>
          </a:p>
          <a:p>
            <a:r>
              <a:rPr lang="en-US" altLang="zh-CN" dirty="0">
                <a:hlinkClick r:id="rId8"/>
              </a:rPr>
              <a:t>https://github.com/ganler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ACF54-ED63-46F5-9B09-1D5A8C7C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Iteration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06356-E076-451E-9D52-67E68AF8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2" descr="_images / continuous_discontinuous.png">
            <a:extLst>
              <a:ext uri="{FF2B5EF4-FFF2-40B4-BE49-F238E27FC236}">
                <a16:creationId xmlns:a16="http://schemas.microsoft.com/office/drawing/2014/main" id="{D53FEAAD-D065-4594-A98C-F2B5DD72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3" y="1419891"/>
            <a:ext cx="4140200" cy="37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274756-9F42-4EF3-8A46-57B9E7859DF2}"/>
              </a:ext>
            </a:extLst>
          </p:cNvPr>
          <p:cNvSpPr/>
          <p:nvPr/>
        </p:nvSpPr>
        <p:spPr>
          <a:xfrm>
            <a:off x="516284" y="6125099"/>
            <a:ext cx="460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http://opencv.jp/cookbook/opencv_mat.html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194755-6144-49D6-A363-EC2EB390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85" y="1301047"/>
            <a:ext cx="7399899" cy="41570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0DE908-8FD6-4C51-A548-FA708DE601B9}"/>
              </a:ext>
            </a:extLst>
          </p:cNvPr>
          <p:cNvSpPr txBox="1"/>
          <p:nvPr/>
        </p:nvSpPr>
        <p:spPr>
          <a:xfrm>
            <a:off x="7549869" y="1612796"/>
            <a:ext cx="40062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Iterate each pixels of a gray image.</a:t>
            </a:r>
          </a:p>
          <a:p>
            <a:r>
              <a:rPr lang="en-US" altLang="zh-CN" b="1" dirty="0">
                <a:solidFill>
                  <a:srgbClr val="FFC000"/>
                </a:solidFill>
              </a:rPr>
              <a:t>And apply </a:t>
            </a:r>
            <a:r>
              <a:rPr lang="en-US" altLang="zh-CN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b="1" dirty="0">
                <a:solidFill>
                  <a:srgbClr val="FFC000"/>
                </a:solidFill>
              </a:rPr>
              <a:t> to them.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E1C77D-F694-460E-958D-F5F340783667}"/>
              </a:ext>
            </a:extLst>
          </p:cNvPr>
          <p:cNvSpPr/>
          <p:nvPr/>
        </p:nvSpPr>
        <p:spPr>
          <a:xfrm>
            <a:off x="6489812" y="4685288"/>
            <a:ext cx="4644829" cy="4976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u="sng" dirty="0">
                <a:solidFill>
                  <a:schemeClr val="tx1"/>
                </a:solidFill>
              </a:rPr>
              <a:t>What about N-channel image iteration ?</a:t>
            </a:r>
            <a:endParaRPr lang="zh-CN" altLang="en-US" b="1" u="sng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A9AC1-14D7-49F0-80A7-38E4A79D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94" y="1231082"/>
            <a:ext cx="9751121" cy="45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3E197-8B87-45F4-802A-40910C6E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is just a big chunk of memory. </a:t>
            </a:r>
            <a:br>
              <a:rPr lang="en-US" altLang="zh-CN" dirty="0"/>
            </a:br>
            <a:r>
              <a:rPr lang="en-US" altLang="zh-CN" dirty="0"/>
              <a:t>What it is depends on how U view it.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9FFBE8-8815-40F5-9BAF-E7A6EDA3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4EE4F-0B45-4E83-A5C8-244F3EF8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0B52BA-0CD1-47A3-9E34-A86F50825663}"/>
              </a:ext>
            </a:extLst>
          </p:cNvPr>
          <p:cNvGraphicFramePr>
            <a:graphicFrameLocks noGrp="1"/>
          </p:cNvGraphicFramePr>
          <p:nvPr/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F7C000-7826-47BE-923C-852794B5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r="3939"/>
          <a:stretch/>
        </p:blipFill>
        <p:spPr>
          <a:xfrm>
            <a:off x="1109378" y="1409541"/>
            <a:ext cx="3138510" cy="59531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90E301-E488-486C-B385-3E88667A3487}"/>
              </a:ext>
            </a:extLst>
          </p:cNvPr>
          <p:cNvCxnSpPr>
            <a:cxnSpLocks/>
          </p:cNvCxnSpPr>
          <p:nvPr/>
        </p:nvCxnSpPr>
        <p:spPr>
          <a:xfrm>
            <a:off x="4310950" y="1591887"/>
            <a:ext cx="132919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6966E9E-6461-47C8-84C5-0C17242E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8" y="2157366"/>
            <a:ext cx="3138510" cy="6048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D43F0E1-B693-43EE-A9A9-FB41130969A4}"/>
              </a:ext>
            </a:extLst>
          </p:cNvPr>
          <p:cNvCxnSpPr>
            <a:cxnSpLocks/>
          </p:cNvCxnSpPr>
          <p:nvPr/>
        </p:nvCxnSpPr>
        <p:spPr>
          <a:xfrm>
            <a:off x="4341377" y="2385699"/>
            <a:ext cx="129877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6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1A5FE-ABFE-4E91-8F2C-70288738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 </a:t>
            </a:r>
            <a:r>
              <a:rPr lang="en-US" altLang="zh-CN" dirty="0"/>
              <a:t>function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B5968-2A02-4EEB-988D-046D502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F2751-ABD8-41F9-A533-83A9352CD5E3}"/>
              </a:ext>
            </a:extLst>
          </p:cNvPr>
          <p:cNvSpPr txBox="1"/>
          <p:nvPr/>
        </p:nvSpPr>
        <p:spPr>
          <a:xfrm>
            <a:off x="2662277" y="3871455"/>
            <a:ext cx="1070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times U use a function and get a </a:t>
            </a:r>
            <a:r>
              <a:rPr lang="en-US" altLang="zh-CN" dirty="0" err="1"/>
              <a:t>mat_out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Now U may want to know how should we view this, right?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2D2DE7-7E43-43C5-AD97-A384504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05652"/>
            <a:ext cx="10851996" cy="2362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1A71A-868E-4BE0-A4A3-3FAA04CE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21" y="1205652"/>
            <a:ext cx="5020138" cy="55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Thresholding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D3BF3-B437-49B8-8FEF-BBCA1304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1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9C59E-9DF1-41EF-A649-7C88B4BD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Thresholding using Fixed Value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AC0859-D5B7-40E2-837F-D1296F3A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2050" name="Picture 2" descr="https://img-blog.csdn.net/20151018230800487">
            <a:extLst>
              <a:ext uri="{FF2B5EF4-FFF2-40B4-BE49-F238E27FC236}">
                <a16:creationId xmlns:a16="http://schemas.microsoft.com/office/drawing/2014/main" id="{E8676992-D0F0-4078-AB68-FB597330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96" y="1543829"/>
            <a:ext cx="4248230" cy="5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313527-7E91-4135-91DB-5AA7B560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041" y="1028700"/>
            <a:ext cx="6481810" cy="59103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D3C13C-01EA-4CBD-901B-A6D6AC51522D}"/>
              </a:ext>
            </a:extLst>
          </p:cNvPr>
          <p:cNvSpPr txBox="1"/>
          <p:nvPr/>
        </p:nvSpPr>
        <p:spPr>
          <a:xfrm>
            <a:off x="482912" y="3466407"/>
            <a:ext cx="4879221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Convert </a:t>
            </a:r>
            <a:r>
              <a:rPr lang="en-US" altLang="zh-CN" sz="2400" b="1" dirty="0" err="1">
                <a:solidFill>
                  <a:schemeClr val="accent3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ur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 mat to grayscale first!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Constantia" panose="0203060205030603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133799-5FAE-4309-BBE2-C505823093BE}"/>
              </a:ext>
            </a:extLst>
          </p:cNvPr>
          <p:cNvSpPr/>
          <p:nvPr/>
        </p:nvSpPr>
        <p:spPr>
          <a:xfrm>
            <a:off x="6691745" y="2996738"/>
            <a:ext cx="4572000" cy="20638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9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FD4BB-722C-4095-B3FA-A214518C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if we want the most “bright” pixels of a image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028BFE-C390-4376-B81A-63D20A15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BAD50F-22E7-42F8-BAB6-69CE89C722EB}"/>
              </a:ext>
            </a:extLst>
          </p:cNvPr>
          <p:cNvSpPr txBox="1"/>
          <p:nvPr/>
        </p:nvSpPr>
        <p:spPr>
          <a:xfrm>
            <a:off x="2640040" y="5417819"/>
            <a:ext cx="6622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i.g</a:t>
            </a:r>
            <a:r>
              <a:rPr lang="en-US" altLang="zh-CN" dirty="0"/>
              <a:t>. I want the top 40% pixels to be </a:t>
            </a:r>
            <a:r>
              <a:rPr lang="en-US" altLang="zh-CN" b="1" i="1" dirty="0" err="1"/>
              <a:t>max_val</a:t>
            </a:r>
            <a:r>
              <a:rPr lang="en-US" altLang="zh-CN" b="1" i="1" dirty="0"/>
              <a:t> </a:t>
            </a:r>
            <a:r>
              <a:rPr lang="en-US" altLang="zh-CN" dirty="0"/>
              <a:t>while others are 0.</a:t>
            </a:r>
            <a:endParaRPr lang="en-US" altLang="zh-CN" b="1" i="1" dirty="0"/>
          </a:p>
          <a:p>
            <a:pPr algn="ctr"/>
            <a:r>
              <a:rPr lang="en-US" altLang="zh-CN" b="1" i="1" dirty="0"/>
              <a:t>What should we do?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/>
              <a:t>Fast iteration(in slide 10)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1" dirty="0"/>
              <a:t>Any optimization if &amp;in == &amp;out?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588867-9AD0-4F6A-A6F6-09DFE171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7" y="1070897"/>
            <a:ext cx="8206037" cy="4382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CA9683-A5BA-4438-9A43-6CD0A8231CFF}"/>
              </a:ext>
            </a:extLst>
          </p:cNvPr>
          <p:cNvSpPr txBox="1"/>
          <p:nvPr/>
        </p:nvSpPr>
        <p:spPr>
          <a:xfrm>
            <a:off x="1955878" y="2892966"/>
            <a:ext cx="3995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This is easy and u can have</a:t>
            </a:r>
          </a:p>
          <a:p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Constantia" panose="02030602050306030303" pitchFamily="18" charset="0"/>
              </a:rPr>
              <a:t> this done in 25 lines of code.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1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>
            <a:extLst>
              <a:ext uri="{FF2B5EF4-FFF2-40B4-BE49-F238E27FC236}">
                <a16:creationId xmlns:a16="http://schemas.microsoft.com/office/drawing/2014/main" id="{90C4B1E0-B460-4837-933B-97BACBB6F759}"/>
              </a:ext>
            </a:extLst>
          </p:cNvPr>
          <p:cNvSpPr txBox="1">
            <a:spLocks/>
          </p:cNvSpPr>
          <p:nvPr/>
        </p:nvSpPr>
        <p:spPr>
          <a:xfrm>
            <a:off x="2986392" y="637775"/>
            <a:ext cx="5881285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rgbClr val="FFFFFF"/>
                </a:solidFill>
                <a:latin typeface="Cascadia Code" panose="020B0509020204030204" pitchFamily="49" charset="0"/>
              </a:rPr>
              <a:t>Today’s LIVE coding</a:t>
            </a:r>
            <a:endParaRPr kumimoji="0" lang="en-US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5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F8E5B8-CDF4-4DF3-8EAC-81B3E5F7398A}"/>
              </a:ext>
            </a:extLst>
          </p:cNvPr>
          <p:cNvSpPr/>
          <p:nvPr/>
        </p:nvSpPr>
        <p:spPr>
          <a:xfrm>
            <a:off x="544669" y="1815881"/>
            <a:ext cx="1135439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OOD: </a:t>
            </a:r>
          </a:p>
          <a:p>
            <a:endParaRPr lang="en-US" altLang="zh-CN" sz="2800" dirty="0">
              <a:solidFill>
                <a:schemeClr val="accent2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Class     =&gt;   timer</a:t>
            </a:r>
          </a:p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Methods   =&gt;</a:t>
            </a:r>
          </a:p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			  timer()</a:t>
            </a:r>
          </a:p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			  get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&lt;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time_t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&gt;</a:t>
            </a:r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()  </a:t>
            </a:r>
            <a:r>
              <a:rPr lang="en-US" altLang="zh-CN" sz="2800" dirty="0">
                <a:solidFill>
                  <a:srgbClr val="00B050"/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// Nano-Micro-Milli-Sec</a:t>
            </a:r>
          </a:p>
          <a:p>
            <a:r>
              <a:rPr lang="en-US" altLang="zh-CN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  <a:ea typeface="Cambria Math" panose="02040503050406030204" pitchFamily="18" charset="0"/>
              </a:rPr>
              <a:t>			  reset()</a:t>
            </a: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D719C9D-1EA6-43F7-A8ED-7B4B987B1357}"/>
              </a:ext>
            </a:extLst>
          </p:cNvPr>
          <p:cNvSpPr/>
          <p:nvPr/>
        </p:nvSpPr>
        <p:spPr>
          <a:xfrm>
            <a:off x="150778" y="4980561"/>
            <a:ext cx="3506823" cy="1741251"/>
          </a:xfrm>
          <a:prstGeom prst="cube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latin typeface="Cascadia Code" panose="020B0509020204030204" pitchFamily="49" charset="0"/>
              </a:rPr>
              <a:t>clk_t</a:t>
            </a:r>
            <a:r>
              <a:rPr lang="en-US" altLang="zh-CN" sz="2000" dirty="0">
                <a:latin typeface="Cascadia Code" panose="020B0509020204030204" pitchFamily="49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Cascadia Code" panose="020B0509020204030204" pitchFamily="49" charset="0"/>
              </a:rPr>
              <a:t>system_clock</a:t>
            </a:r>
            <a:endParaRPr lang="en-US" altLang="zh-CN" sz="1600" dirty="0">
              <a:latin typeface="Cascadia Code" panose="020B05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Cascadia Code" panose="020B0509020204030204" pitchFamily="49" charset="0"/>
              </a:rPr>
              <a:t>steady_clock</a:t>
            </a:r>
            <a:endParaRPr lang="en-US" altLang="zh-CN" sz="1600" dirty="0">
              <a:latin typeface="Cascadia Code" panose="020B05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Cascadia Code" panose="020B0509020204030204" pitchFamily="49" charset="0"/>
              </a:rPr>
              <a:t>high_resolution_clock</a:t>
            </a:r>
            <a:endParaRPr lang="zh-CN" altLang="en-US" sz="1600" dirty="0">
              <a:latin typeface="Cascadia Code" panose="020B0509020204030204" pitchFamily="49" charset="0"/>
            </a:endParaRPr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6B48EB0C-A5C4-424B-A979-D94911B32E02}"/>
              </a:ext>
            </a:extLst>
          </p:cNvPr>
          <p:cNvSpPr/>
          <p:nvPr/>
        </p:nvSpPr>
        <p:spPr>
          <a:xfrm>
            <a:off x="4085617" y="5749046"/>
            <a:ext cx="7777264" cy="7565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Cascadia Code" panose="020B0509020204030204" pitchFamily="49" charset="0"/>
              </a:rPr>
              <a:t>2 </a:t>
            </a:r>
            <a:r>
              <a:rPr lang="en-US" altLang="zh-CN" dirty="0" err="1">
                <a:latin typeface="Cascadia Code" panose="020B0509020204030204" pitchFamily="49" charset="0"/>
              </a:rPr>
              <a:t>clk_t</a:t>
            </a:r>
            <a:r>
              <a:rPr lang="en-US" altLang="zh-CN" dirty="0">
                <a:latin typeface="Cascadia Code" panose="020B0509020204030204" pitchFamily="49" charset="0"/>
              </a:rPr>
              <a:t>::</a:t>
            </a:r>
            <a:r>
              <a:rPr lang="en-US" altLang="zh-CN" dirty="0" err="1">
                <a:latin typeface="Cascadia Code" panose="020B0509020204030204" pitchFamily="49" charset="0"/>
              </a:rPr>
              <a:t>time_point</a:t>
            </a:r>
            <a:r>
              <a:rPr lang="en-US" altLang="zh-CN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s</a:t>
            </a:r>
            <a:r>
              <a:rPr lang="en-US" altLang="zh-CN" dirty="0">
                <a:latin typeface="Cascadia Code" panose="020B0509020204030204" pitchFamily="49" charset="0"/>
              </a:rPr>
              <a:t> =&gt; (</a:t>
            </a:r>
            <a:r>
              <a:rPr lang="en-US" altLang="zh-CN" dirty="0" err="1">
                <a:latin typeface="Cascadia Code" panose="020B0509020204030204" pitchFamily="49" charset="0"/>
              </a:rPr>
              <a:t>some_cast</a:t>
            </a:r>
            <a:r>
              <a:rPr lang="en-US" altLang="zh-CN" dirty="0">
                <a:latin typeface="Cascadia Code" panose="020B0509020204030204" pitchFamily="49" charset="0"/>
              </a:rPr>
              <a:t>) =&gt; time period</a:t>
            </a:r>
          </a:p>
        </p:txBody>
      </p:sp>
    </p:spTree>
    <p:extLst>
      <p:ext uri="{BB962C8B-B14F-4D97-AF65-F5344CB8AC3E}">
        <p14:creationId xmlns:p14="http://schemas.microsoft.com/office/powerpoint/2010/main" val="23888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94424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631141" y="1539786"/>
            <a:ext cx="106824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proportion_thresh_test.cpp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]Implementation of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proportion_thresh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()(slide 14) with certain test cases(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expecially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edge cases).</a:t>
            </a:r>
          </a:p>
          <a:p>
            <a:pPr marL="342900" indent="-342900"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center.md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]Self learning1:</a:t>
            </a:r>
            <a:r>
              <a:rPr lang="en-US" altLang="zh-CN" dirty="0">
                <a:hlinkClick r:id="rId3"/>
              </a:rPr>
              <a:t>https://www.learnopencv.com/find-center-of-blob-centroid-using-opencv-cpp-python/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FCBA40"/>
                </a:solidFill>
              </a:rPr>
              <a:t>(Use markdown written in Chinese/English)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ROI.md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]Self learning2:</a:t>
            </a:r>
            <a:r>
              <a:rPr lang="en-US" altLang="zh-CN" sz="2000" dirty="0">
                <a:hlinkClick r:id="rId4"/>
              </a:rPr>
              <a:t> </a:t>
            </a:r>
            <a:r>
              <a:rPr lang="en-US" altLang="zh-CN" dirty="0">
                <a:hlinkClick r:id="rId4"/>
              </a:rPr>
              <a:t>https://www.learnopencv.com/how-to-select-a-bounding-box-roi-in-opencv-cpp-python/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FCBA40"/>
                </a:solidFill>
              </a:rPr>
              <a:t>(Use markdown written in Chinese/English)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2019/10/13</a:t>
            </a:r>
            <a:endParaRPr lang="zh-CN" altLang="en-US" sz="8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64450C6E-6BC0-46FA-A735-04F3397B2256}"/>
              </a:ext>
            </a:extLst>
          </p:cNvPr>
          <p:cNvSpPr txBox="1">
            <a:spLocks/>
          </p:cNvSpPr>
          <p:nvPr/>
        </p:nvSpPr>
        <p:spPr>
          <a:xfrm>
            <a:off x="646034" y="964801"/>
            <a:ext cx="11037504" cy="274683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Things you’d better </a:t>
            </a:r>
            <a:r>
              <a:rPr kumimoji="0" lang="en-US" altLang="en-US" sz="4000" b="1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must</a:t>
            </a:r>
            <a:r>
              <a:rPr kumimoji="0" lang="en-US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en-US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Consolas" panose="020B0609020204030204" pitchFamily="49" charset="0"/>
              </a:rPr>
              <a:t>know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before next lecture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C43FD49-BF08-4A01-BA66-11A1CC6AC051}"/>
              </a:ext>
            </a:extLst>
          </p:cNvPr>
          <p:cNvCxnSpPr>
            <a:cxnSpLocks/>
          </p:cNvCxnSpPr>
          <p:nvPr/>
        </p:nvCxnSpPr>
        <p:spPr>
          <a:xfrm>
            <a:off x="4052455" y="1961804"/>
            <a:ext cx="2759825" cy="5735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DD24429-86CF-48A1-BD30-A9663FFE8798}"/>
              </a:ext>
            </a:extLst>
          </p:cNvPr>
          <p:cNvCxnSpPr>
            <a:cxnSpLocks/>
          </p:cNvCxnSpPr>
          <p:nvPr/>
        </p:nvCxnSpPr>
        <p:spPr>
          <a:xfrm flipV="1">
            <a:off x="4094018" y="1961804"/>
            <a:ext cx="2718262" cy="5735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C2EC4D1-1CA3-4378-9E50-B3B8B2198DD8}"/>
              </a:ext>
            </a:extLst>
          </p:cNvPr>
          <p:cNvSpPr txBox="1"/>
          <p:nvPr/>
        </p:nvSpPr>
        <p:spPr>
          <a:xfrm>
            <a:off x="2652659" y="4069081"/>
            <a:ext cx="7024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996633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What is image classification? </a:t>
            </a:r>
          </a:p>
          <a:p>
            <a:pPr algn="ctr"/>
            <a:r>
              <a:rPr lang="en-US" altLang="zh-CN" sz="32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996633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Any related algorithm?</a:t>
            </a:r>
          </a:p>
        </p:txBody>
      </p:sp>
    </p:spTree>
    <p:extLst>
      <p:ext uri="{BB962C8B-B14F-4D97-AF65-F5344CB8AC3E}">
        <p14:creationId xmlns:p14="http://schemas.microsoft.com/office/powerpoint/2010/main" val="28392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BBCBE-6CB2-43A1-A956-EBC5256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32" y="36212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Today, you’ll learn:</a:t>
            </a:r>
            <a:endParaRPr lang="zh-CN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23039-6D35-4FF4-A5CC-E3FABA93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1532" y="2922026"/>
            <a:ext cx="9969189" cy="330668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Image quantization.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OpenCV’s default memory layout.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Thresholding.</a:t>
            </a:r>
          </a:p>
        </p:txBody>
      </p:sp>
    </p:spTree>
    <p:extLst>
      <p:ext uri="{BB962C8B-B14F-4D97-AF65-F5344CB8AC3E}">
        <p14:creationId xmlns:p14="http://schemas.microsoft.com/office/powerpoint/2010/main" val="66161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Image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CF2F-B656-41C0-86C9-97B2814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do u think of an image in </a:t>
            </a:r>
            <a:r>
              <a:rPr lang="en-US" altLang="zh-CN" i="1" dirty="0"/>
              <a:t>an academic way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20974-0DF9-4B5C-9DD0-3AA04D3C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76D6B4-C5C0-45FB-BAAD-67A5228E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2761760"/>
            <a:ext cx="2296946" cy="24510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74941F-0B54-488F-A5FC-E614960F330A}"/>
              </a:ext>
            </a:extLst>
          </p:cNvPr>
          <p:cNvSpPr txBox="1"/>
          <p:nvPr/>
        </p:nvSpPr>
        <p:spPr>
          <a:xfrm>
            <a:off x="3808636" y="124691"/>
            <a:ext cx="407034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96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lang="zh-CN" altLang="en-US" sz="49600" b="1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39255704-BE13-48CC-A2FA-0CADB2104A92}"/>
              </a:ext>
            </a:extLst>
          </p:cNvPr>
          <p:cNvSpPr/>
          <p:nvPr/>
        </p:nvSpPr>
        <p:spPr>
          <a:xfrm>
            <a:off x="1818397" y="1097279"/>
            <a:ext cx="4181302" cy="20158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>
                <a:latin typeface="黑体" panose="02010609060101010101" pitchFamily="49" charset="-122"/>
                <a:ea typeface="黑体" panose="02010609060101010101" pitchFamily="49" charset="-122"/>
              </a:rPr>
              <a:t>我盲猜是一个矩阵，这个</a:t>
            </a:r>
            <a:endParaRPr lang="en-US" altLang="zh-CN" i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i="1" dirty="0">
                <a:latin typeface="黑体" panose="02010609060101010101" pitchFamily="49" charset="-122"/>
                <a:ea typeface="黑体" panose="02010609060101010101" pitchFamily="49" charset="-122"/>
              </a:rPr>
              <a:t>矩阵的每个元素值的范围</a:t>
            </a:r>
            <a:endParaRPr lang="en-US" altLang="zh-CN" i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i="1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</a:rPr>
              <a:t>0~255</a:t>
            </a:r>
            <a:endParaRPr lang="zh-CN" altLang="en-US" i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05D28-1C60-4AA4-AA35-AF474F781C32}"/>
              </a:ext>
            </a:extLst>
          </p:cNvPr>
          <p:cNvSpPr txBox="1"/>
          <p:nvPr/>
        </p:nvSpPr>
        <p:spPr>
          <a:xfrm>
            <a:off x="303415" y="549471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一位不愿透露姓名的大帅哥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DA58DF-0EAA-435C-90AC-9499F960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189" y="2286418"/>
            <a:ext cx="3929091" cy="37814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A43C8C-0AC9-47AA-89BB-6D1A8ABC25F2}"/>
              </a:ext>
            </a:extLst>
          </p:cNvPr>
          <p:cNvSpPr txBox="1"/>
          <p:nvPr/>
        </p:nvSpPr>
        <p:spPr>
          <a:xfrm>
            <a:off x="8032865" y="607751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一位不愿透露姓名的科学家</a:t>
            </a: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789D87E6-0EBF-4167-AC5E-780F630A256B}"/>
              </a:ext>
            </a:extLst>
          </p:cNvPr>
          <p:cNvSpPr/>
          <p:nvPr/>
        </p:nvSpPr>
        <p:spPr>
          <a:xfrm>
            <a:off x="6243539" y="790129"/>
            <a:ext cx="4181302" cy="201583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</a:rPr>
              <a:t>FNMDP.</a:t>
            </a:r>
            <a:r>
              <a:rPr lang="zh-CN" altLang="en-US" i="1" dirty="0">
                <a:latin typeface="黑体" panose="02010609060101010101" pitchFamily="49" charset="-122"/>
                <a:ea typeface="黑体" panose="02010609060101010101" pitchFamily="49" charset="-122"/>
              </a:rPr>
              <a:t>一个图像只是一个函数而已。你说的这种情况是量化后的结果。</a:t>
            </a:r>
          </a:p>
        </p:txBody>
      </p:sp>
    </p:spTree>
    <p:extLst>
      <p:ext uri="{BB962C8B-B14F-4D97-AF65-F5344CB8AC3E}">
        <p14:creationId xmlns:p14="http://schemas.microsoft.com/office/powerpoint/2010/main" val="27681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D7C19-A617-410A-8FBB-7D5CB4D7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</a:t>
            </a:r>
            <a:r>
              <a:rPr lang="zh-CN" altLang="en-US" dirty="0"/>
              <a:t> </a:t>
            </a:r>
            <a:r>
              <a:rPr lang="en-US" altLang="zh-CN" dirty="0"/>
              <a:t>2D image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E604A-4466-44B1-A67D-F539C96C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F25420-CD00-4645-878E-D04D64E67BD6}"/>
                  </a:ext>
                </a:extLst>
              </p:cNvPr>
              <p:cNvSpPr txBox="1"/>
              <p:nvPr/>
            </p:nvSpPr>
            <p:spPr>
              <a:xfrm>
                <a:off x="3784252" y="1563239"/>
                <a:ext cx="1158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6F25420-CD00-4645-878E-D04D64E67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52" y="1563239"/>
                <a:ext cx="1158202" cy="276999"/>
              </a:xfrm>
              <a:prstGeom prst="rect">
                <a:avLst/>
              </a:prstGeom>
              <a:blipFill>
                <a:blip r:embed="rId2"/>
                <a:stretch>
                  <a:fillRect l="-2105" r="-631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6E59054-885F-43A4-B469-699CDF11DAA7}"/>
              </a:ext>
            </a:extLst>
          </p:cNvPr>
          <p:cNvSpPr txBox="1"/>
          <p:nvPr/>
        </p:nvSpPr>
        <p:spPr>
          <a:xfrm>
            <a:off x="727364" y="1517073"/>
            <a:ext cx="55322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real world, what we see is</a:t>
            </a:r>
          </a:p>
          <a:p>
            <a:endParaRPr lang="en-US" altLang="zh-CN" dirty="0"/>
          </a:p>
          <a:p>
            <a:r>
              <a:rPr lang="en-US" altLang="zh-CN" dirty="0"/>
              <a:t>Where z is the value representing the color of (x, y) .</a:t>
            </a:r>
          </a:p>
          <a:p>
            <a:endParaRPr lang="en-US" altLang="zh-CN" dirty="0"/>
          </a:p>
          <a:p>
            <a:r>
              <a:rPr lang="en-US" altLang="zh-CN" dirty="0"/>
              <a:t>However the range of z is </a:t>
            </a:r>
            <a:r>
              <a:rPr lang="en-US" altLang="zh-CN" sz="2400" b="1" i="1" u="sng" dirty="0"/>
              <a:t>infinite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Of course x &amp; y are </a:t>
            </a:r>
            <a:r>
              <a:rPr lang="en-US" altLang="zh-CN" sz="2400" b="1" i="1" u="sng" dirty="0"/>
              <a:t>infinite</a:t>
            </a:r>
            <a:r>
              <a:rPr lang="en-US" altLang="zh-CN" dirty="0"/>
              <a:t>, as well.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685C8B-E07F-4521-8394-EC3B3B21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13" y="1028700"/>
            <a:ext cx="5033999" cy="55626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E04DD6-6000-4E23-BB55-66FB911B4139}"/>
              </a:ext>
            </a:extLst>
          </p:cNvPr>
          <p:cNvSpPr txBox="1"/>
          <p:nvPr/>
        </p:nvSpPr>
        <p:spPr>
          <a:xfrm>
            <a:off x="669924" y="4655127"/>
            <a:ext cx="5442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 is not infinite, so we need to quantify them.</a:t>
            </a:r>
          </a:p>
          <a:p>
            <a:endParaRPr lang="en-US" altLang="zh-CN" dirty="0"/>
          </a:p>
          <a:p>
            <a:r>
              <a:rPr lang="en-US" altLang="zh-CN" dirty="0"/>
              <a:t>Like this…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3ED638-C354-458C-900A-2BF84FB2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89" y="1028700"/>
            <a:ext cx="4625404" cy="56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1D7-C8E4-4C13-8817-85C2586C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Quantization.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54426B-454B-4372-88E8-83C63A33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F27893-A804-4078-8686-6F28FEC17FF2}"/>
              </a:ext>
            </a:extLst>
          </p:cNvPr>
          <p:cNvSpPr txBox="1"/>
          <p:nvPr/>
        </p:nvSpPr>
        <p:spPr>
          <a:xfrm>
            <a:off x="723956" y="1065878"/>
            <a:ext cx="876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Infinite z(color) ?       =&gt;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Limited colors</a:t>
            </a:r>
            <a:endParaRPr lang="en-US" altLang="zh-CN" dirty="0"/>
          </a:p>
          <a:p>
            <a:r>
              <a:rPr lang="en-US" altLang="zh-CN" dirty="0"/>
              <a:t>Infinite </a:t>
            </a:r>
            <a:r>
              <a:rPr lang="en-US" altLang="zh-CN" dirty="0" err="1"/>
              <a:t>x&amp;y</a:t>
            </a:r>
            <a:r>
              <a:rPr lang="en-US" altLang="zh-CN" dirty="0"/>
              <a:t>(space) ? =&gt;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Limited elements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C44D50-9FDD-47F2-8824-61C7BE7AA347}"/>
              </a:ext>
            </a:extLst>
          </p:cNvPr>
          <p:cNvSpPr txBox="1"/>
          <p:nvPr/>
        </p:nvSpPr>
        <p:spPr>
          <a:xfrm>
            <a:off x="1776094" y="1918790"/>
            <a:ext cx="8289449" cy="23083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Traditional approach of </a:t>
            </a:r>
            <a:r>
              <a:rPr lang="en-US" altLang="zh-CN" b="1" dirty="0"/>
              <a:t>Color Quantization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Use 3 value representing </a:t>
            </a:r>
            <a:r>
              <a:rPr lang="en-US" altLang="zh-CN" b="1" dirty="0"/>
              <a:t>3 color </a:t>
            </a:r>
            <a:r>
              <a:rPr lang="en-US" altLang="zh-CN" dirty="0"/>
              <a:t>weights. =&gt; (Usually RGB(Red, Green, Blue))</a:t>
            </a:r>
          </a:p>
          <a:p>
            <a:r>
              <a:rPr lang="en-US" altLang="zh-CN" dirty="0"/>
              <a:t>For each value we use only </a:t>
            </a:r>
            <a:r>
              <a:rPr lang="en-US" altLang="zh-CN" b="1" dirty="0"/>
              <a:t>8 bits(1 byte: 0~255).</a:t>
            </a:r>
          </a:p>
          <a:p>
            <a:endParaRPr lang="en-US" altLang="zh-CN" b="1" dirty="0"/>
          </a:p>
          <a:p>
            <a:r>
              <a:rPr lang="en-US" altLang="zh-CN" b="1" dirty="0"/>
              <a:t>	  (B,    G,    R    )</a:t>
            </a:r>
          </a:p>
          <a:p>
            <a:r>
              <a:rPr lang="en-US" altLang="zh-CN" b="1" dirty="0"/>
              <a:t>White =&gt; (255, 255, 255)</a:t>
            </a:r>
          </a:p>
          <a:p>
            <a:r>
              <a:rPr lang="en-US" altLang="zh-CN" b="1" dirty="0"/>
              <a:t>Black =&gt; (0,     0,     0    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6F103A-BC04-4F1B-9221-EB1A3F4C7C4F}"/>
              </a:ext>
            </a:extLst>
          </p:cNvPr>
          <p:cNvSpPr txBox="1"/>
          <p:nvPr/>
        </p:nvSpPr>
        <p:spPr>
          <a:xfrm>
            <a:off x="1776093" y="4376933"/>
            <a:ext cx="8289448" cy="23083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Traditional approach of </a:t>
            </a:r>
            <a:r>
              <a:rPr lang="en-US" altLang="zh-CN" b="1" dirty="0"/>
              <a:t>Space Quantization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/>
              <a:t>According to your choices.</a:t>
            </a:r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i="1" dirty="0"/>
              <a:t>(width x height)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  640   x  480   =&gt; 480  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  1280 x  720   =&gt; 720  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  1920 x  1080 =&gt; 1080p</a:t>
            </a:r>
          </a:p>
        </p:txBody>
      </p:sp>
      <p:sp>
        <p:nvSpPr>
          <p:cNvPr id="8" name="矩形: 折角 7">
            <a:extLst>
              <a:ext uri="{FF2B5EF4-FFF2-40B4-BE49-F238E27FC236}">
                <a16:creationId xmlns:a16="http://schemas.microsoft.com/office/drawing/2014/main" id="{DA7BB531-F70C-4549-A018-4AE3C95E861E}"/>
              </a:ext>
            </a:extLst>
          </p:cNvPr>
          <p:cNvSpPr/>
          <p:nvPr/>
        </p:nvSpPr>
        <p:spPr>
          <a:xfrm>
            <a:off x="8558156" y="344947"/>
            <a:ext cx="2909888" cy="10286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相关课程：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何良华：图像处理</a:t>
            </a:r>
            <a:endParaRPr lang="en-US" altLang="zh-CN" dirty="0">
              <a:solidFill>
                <a:schemeClr val="accent2">
                  <a:lumMod val="40000"/>
                  <a:lumOff val="6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王翰漓：多媒体技术基础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100EE-2C2B-4F1F-9C22-2444E301E3E1}"/>
              </a:ext>
            </a:extLst>
          </p:cNvPr>
          <p:cNvSpPr/>
          <p:nvPr/>
        </p:nvSpPr>
        <p:spPr>
          <a:xfrm>
            <a:off x="6209607" y="3383280"/>
            <a:ext cx="523702" cy="428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884296-816F-48D7-BE07-FEF1EEFA6C50}"/>
              </a:ext>
            </a:extLst>
          </p:cNvPr>
          <p:cNvSpPr/>
          <p:nvPr/>
        </p:nvSpPr>
        <p:spPr>
          <a:xfrm>
            <a:off x="7257011" y="3383278"/>
            <a:ext cx="523702" cy="428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472391-B0B4-4173-B05F-E238F1802A94}"/>
              </a:ext>
            </a:extLst>
          </p:cNvPr>
          <p:cNvSpPr/>
          <p:nvPr/>
        </p:nvSpPr>
        <p:spPr>
          <a:xfrm>
            <a:off x="6733309" y="3383279"/>
            <a:ext cx="523702" cy="4281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88080EF-81C6-476E-8591-EF9BE6E6E473}"/>
              </a:ext>
            </a:extLst>
          </p:cNvPr>
          <p:cNvCxnSpPr>
            <a:cxnSpLocks/>
          </p:cNvCxnSpPr>
          <p:nvPr/>
        </p:nvCxnSpPr>
        <p:spPr>
          <a:xfrm flipV="1">
            <a:off x="7182196" y="3360213"/>
            <a:ext cx="3275215" cy="33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F12CFB9-0DDE-4E32-BB55-FEDE916F514F}"/>
              </a:ext>
            </a:extLst>
          </p:cNvPr>
          <p:cNvSpPr txBox="1"/>
          <p:nvPr/>
        </p:nvSpPr>
        <p:spPr>
          <a:xfrm>
            <a:off x="10508248" y="30765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pixel.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Default memory Layout of OpenCV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F5271-FB10-4086-B31F-13BD8B5D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A836F-72DF-4F95-B8BA-4D6E18AD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-30209"/>
            <a:ext cx="10850563" cy="1028699"/>
          </a:xfrm>
        </p:spPr>
        <p:txBody>
          <a:bodyPr/>
          <a:lstStyle/>
          <a:p>
            <a:r>
              <a:rPr lang="en-US" altLang="zh-CN" dirty="0"/>
              <a:t>OpenCV IO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10F58-61D4-47DD-BB9F-79B1CB3F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64C72D0-5BD8-4C69-B52F-3471FDEE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03" y="1741334"/>
            <a:ext cx="8953565" cy="361000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58E63CC-1721-4781-A68A-9A19FC6E02BB}"/>
              </a:ext>
            </a:extLst>
          </p:cNvPr>
          <p:cNvSpPr/>
          <p:nvPr/>
        </p:nvSpPr>
        <p:spPr>
          <a:xfrm>
            <a:off x="2453234" y="5764562"/>
            <a:ext cx="849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https://www.ccoderun.ca/programming/doxygen/opencv/classcv_1_1Mat.html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CDD709-440B-4A2B-9FA7-F5CF80B59373}"/>
              </a:ext>
            </a:extLst>
          </p:cNvPr>
          <p:cNvCxnSpPr/>
          <p:nvPr/>
        </p:nvCxnSpPr>
        <p:spPr>
          <a:xfrm flipV="1">
            <a:off x="5247685" y="2484255"/>
            <a:ext cx="1638637" cy="1314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7C867FD-6445-4ED0-9AD3-A2EEDA3A4225}"/>
              </a:ext>
            </a:extLst>
          </p:cNvPr>
          <p:cNvSpPr txBox="1"/>
          <p:nvPr/>
        </p:nvSpPr>
        <p:spPr>
          <a:xfrm>
            <a:off x="7189773" y="2168665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Read in 3-channel by  default.</a:t>
            </a:r>
          </a:p>
          <a:p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92D050"/>
                </a:solidFill>
              </a:rPr>
              <a:t>In 1-channel and </a:t>
            </a:r>
            <a:r>
              <a:rPr lang="en-US" altLang="zh-CN" dirty="0" err="1">
                <a:solidFill>
                  <a:srgbClr val="92D050"/>
                </a:solidFill>
              </a:rPr>
              <a:t>cvt</a:t>
            </a:r>
            <a:r>
              <a:rPr lang="en-US" altLang="zh-CN" dirty="0">
                <a:solidFill>
                  <a:srgbClr val="92D050"/>
                </a:solidFill>
              </a:rPr>
              <a:t> it to gray.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2265F9C-D8C6-4048-9269-BED8408DC1A5}"/>
              </a:ext>
            </a:extLst>
          </p:cNvPr>
          <p:cNvCxnSpPr>
            <a:cxnSpLocks/>
          </p:cNvCxnSpPr>
          <p:nvPr/>
        </p:nvCxnSpPr>
        <p:spPr>
          <a:xfrm flipV="1">
            <a:off x="5512699" y="2856488"/>
            <a:ext cx="1373623" cy="109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FE0CA2-E40B-4D3E-9931-88B0B4833FDC}"/>
              </a:ext>
            </a:extLst>
          </p:cNvPr>
          <p:cNvSpPr/>
          <p:nvPr/>
        </p:nvSpPr>
        <p:spPr>
          <a:xfrm>
            <a:off x="5247685" y="3905780"/>
            <a:ext cx="1703373" cy="2373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64B514-923B-4740-B65A-5999B886EFB1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2253632"/>
            <a:ext cx="1112655" cy="1614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4DC61C-3467-4585-8CF4-DC60247EDB5A}"/>
              </a:ext>
            </a:extLst>
          </p:cNvPr>
          <p:cNvSpPr txBox="1"/>
          <p:nvPr/>
        </p:nvSpPr>
        <p:spPr>
          <a:xfrm>
            <a:off x="589695" y="1884300"/>
            <a:ext cx="141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cv::Mat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4B4B58-02C2-4982-8A91-DB7575E3409A}"/>
              </a:ext>
            </a:extLst>
          </p:cNvPr>
          <p:cNvSpPr/>
          <p:nvPr/>
        </p:nvSpPr>
        <p:spPr>
          <a:xfrm>
            <a:off x="2596207" y="3746638"/>
            <a:ext cx="806493" cy="41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6" grpId="0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B3F4D-672C-47C4-A589-3D349FA1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30CB4-35E5-4796-ADA0-CDFA654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9EFFC4-A9A6-4EC4-82EC-35C08A4B7FC9}"/>
              </a:ext>
            </a:extLst>
          </p:cNvPr>
          <p:cNvGraphicFramePr>
            <a:graphicFrameLocks noGrp="1"/>
          </p:cNvGraphicFramePr>
          <p:nvPr/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6E17DA-E27A-4161-A4CF-C75F07117287}"/>
              </a:ext>
            </a:extLst>
          </p:cNvPr>
          <p:cNvSpPr txBox="1"/>
          <p:nvPr/>
        </p:nvSpPr>
        <p:spPr>
          <a:xfrm>
            <a:off x="699960" y="1271976"/>
            <a:ext cx="48026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For image processing</a:t>
            </a:r>
            <a:r>
              <a:rPr lang="en-US" altLang="zh-CN" dirty="0"/>
              <a:t>: </a:t>
            </a:r>
            <a:r>
              <a:rPr lang="en-US" altLang="zh-CN" b="1" dirty="0"/>
              <a:t>BGR  </a:t>
            </a:r>
            <a:r>
              <a:rPr lang="en-US" altLang="zh-CN" dirty="0"/>
              <a:t>not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(N)WHC: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N</a:t>
            </a:r>
            <a:r>
              <a:rPr lang="en-US" altLang="zh-CN" dirty="0"/>
              <a:t> =&gt; 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</a:t>
            </a:r>
            <a:r>
              <a:rPr lang="en-US" altLang="zh-CN" dirty="0"/>
              <a:t> =&gt; Width ~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H </a:t>
            </a:r>
            <a:r>
              <a:rPr lang="en-US" altLang="zh-CN" dirty="0"/>
              <a:t>=&gt; Height ~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</a:t>
            </a:r>
            <a:r>
              <a:rPr lang="en-US" altLang="zh-CN" dirty="0"/>
              <a:t> =&gt; Channel (</a:t>
            </a:r>
            <a:r>
              <a:rPr lang="en-US" altLang="zh-CN" dirty="0" err="1"/>
              <a:t>i.g</a:t>
            </a:r>
            <a:r>
              <a:rPr lang="en-US" altLang="zh-CN" dirty="0"/>
              <a:t>. BGR ~ 3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CPU iteration</a:t>
            </a:r>
            <a:r>
              <a:rPr lang="en-US" altLang="zh-CN" dirty="0"/>
              <a:t>: by rows(faster)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/>
              <a:t>Continuous by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Everything is reference. </a:t>
            </a:r>
            <a:r>
              <a:rPr lang="en-US" altLang="zh-CN" dirty="0"/>
              <a:t>Want a copy? Call </a:t>
            </a:r>
            <a:r>
              <a:rPr lang="en-US" altLang="zh-CN" b="1" i="1" dirty="0"/>
              <a:t>cv::Mat::clone()</a:t>
            </a:r>
            <a:r>
              <a:rPr lang="en-US" altLang="zh-CN" i="1" dirty="0"/>
              <a:t>. </a:t>
            </a:r>
            <a:r>
              <a:rPr lang="en-US" altLang="zh-CN" dirty="0"/>
              <a:t>But I suggest that </a:t>
            </a:r>
            <a:r>
              <a:rPr lang="en-US" altLang="zh-CN" dirty="0" err="1"/>
              <a:t>u’d</a:t>
            </a:r>
            <a:r>
              <a:rPr lang="en-US" altLang="zh-CN" dirty="0"/>
              <a:t> better use reference assignment for readability and performance(cv::Mat uses a ref counting technology).</a:t>
            </a:r>
            <a:endParaRPr lang="en-US" altLang="zh-CN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F1AB83-34AF-4480-B7FD-5BFA573C8C89}"/>
              </a:ext>
            </a:extLst>
          </p:cNvPr>
          <p:cNvCxnSpPr/>
          <p:nvPr/>
        </p:nvCxnSpPr>
        <p:spPr>
          <a:xfrm flipV="1">
            <a:off x="5911232" y="1586039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982636-3A07-4767-9916-F62613669962}"/>
              </a:ext>
            </a:extLst>
          </p:cNvPr>
          <p:cNvCxnSpPr/>
          <p:nvPr/>
        </p:nvCxnSpPr>
        <p:spPr>
          <a:xfrm flipV="1">
            <a:off x="5942250" y="1928602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556217-F351-4891-8C2B-A4F6ACC70798}"/>
              </a:ext>
            </a:extLst>
          </p:cNvPr>
          <p:cNvCxnSpPr/>
          <p:nvPr/>
        </p:nvCxnSpPr>
        <p:spPr>
          <a:xfrm flipV="1">
            <a:off x="5942250" y="2309443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F19443F-506E-49A2-9CD9-1527B0825CA3}"/>
              </a:ext>
            </a:extLst>
          </p:cNvPr>
          <p:cNvSpPr/>
          <p:nvPr/>
        </p:nvSpPr>
        <p:spPr>
          <a:xfrm>
            <a:off x="412230" y="6303454"/>
            <a:ext cx="611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https://docs.opencv.org/3.1.0/d3/d63/classcv_1_1Mat.html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8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1557</TotalTime>
  <Words>828</Words>
  <Application>Microsoft Macintosh PowerPoint</Application>
  <PresentationFormat>宽屏</PresentationFormat>
  <Paragraphs>138</Paragraphs>
  <Slides>19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黑体</vt:lpstr>
      <vt:lpstr>华文仿宋</vt:lpstr>
      <vt:lpstr>宋体</vt:lpstr>
      <vt:lpstr>微软雅黑</vt:lpstr>
      <vt:lpstr>Segoe UI Light</vt:lpstr>
      <vt:lpstr>Arial</vt:lpstr>
      <vt:lpstr>Bookman Old Style</vt:lpstr>
      <vt:lpstr>Calibri</vt:lpstr>
      <vt:lpstr>Cambria Math</vt:lpstr>
      <vt:lpstr>Cascadia Code</vt:lpstr>
      <vt:lpstr>Consolas</vt:lpstr>
      <vt:lpstr>Constantia</vt:lpstr>
      <vt:lpstr>Courier New</vt:lpstr>
      <vt:lpstr>Impact</vt:lpstr>
      <vt:lpstr>Wingdings</vt:lpstr>
      <vt:lpstr>主题5</vt:lpstr>
      <vt:lpstr>OfficePLUS</vt:lpstr>
      <vt:lpstr>think-cell Slide</vt:lpstr>
      <vt:lpstr>SuperPower  Vision Group Team Training</vt:lpstr>
      <vt:lpstr>Today, you’ll learn:</vt:lpstr>
      <vt:lpstr>An Image</vt:lpstr>
      <vt:lpstr>What do u think of an image in an academic way</vt:lpstr>
      <vt:lpstr>For a 2D image</vt:lpstr>
      <vt:lpstr>Quantization.</vt:lpstr>
      <vt:lpstr>Default memory Layout of OpenCV</vt:lpstr>
      <vt:lpstr>OpenCV IO</vt:lpstr>
      <vt:lpstr>cv::Mat</vt:lpstr>
      <vt:lpstr>cv::Mat Iteration</vt:lpstr>
      <vt:lpstr>cv::Mat is just a big chunk of memory.  What it is depends on how U view it.</vt:lpstr>
      <vt:lpstr>OpenCV function style</vt:lpstr>
      <vt:lpstr>Thresholding</vt:lpstr>
      <vt:lpstr>Thresholding using Fixed Value</vt:lpstr>
      <vt:lpstr>What if we want the most “bright” pixels of a image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234</cp:revision>
  <cp:lastPrinted>2018-06-07T16:00:00Z</cp:lastPrinted>
  <dcterms:created xsi:type="dcterms:W3CDTF">2018-06-07T16:00:00Z</dcterms:created>
  <dcterms:modified xsi:type="dcterms:W3CDTF">2019-10-07T12:07:43Z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